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4" r:id="rId3"/>
    <p:sldId id="259" r:id="rId4"/>
    <p:sldId id="267" r:id="rId5"/>
    <p:sldId id="262" r:id="rId6"/>
    <p:sldId id="263" r:id="rId7"/>
    <p:sldId id="261" r:id="rId8"/>
    <p:sldId id="268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Родительское собрание: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Введение  комплексного учебного курса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«Основы религиозных культур </a:t>
            </a:r>
            <a:b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и светской этики»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endParaRPr lang="ru-RU" sz="3200" b="1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2"/>
          <p:cNvGrpSpPr>
            <a:grpSpLocks/>
          </p:cNvGrpSpPr>
          <p:nvPr/>
        </p:nvGrpSpPr>
        <p:grpSpPr bwMode="auto">
          <a:xfrm>
            <a:off x="169863" y="4143375"/>
            <a:ext cx="8974137" cy="2519363"/>
            <a:chOff x="107504" y="2204864"/>
            <a:chExt cx="8973828" cy="2520280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40152" y="2204864"/>
              <a:ext cx="3141180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504" y="2204864"/>
              <a:ext cx="3357222" cy="2520280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59832" y="2204864"/>
              <a:ext cx="3264363" cy="2448272"/>
            </a:xfrm>
            <a:prstGeom prst="round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Модуль 1.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Основы православной культуры: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Курс знакомит с основами православной культуры, раскрывает её значение в формировании </a:t>
            </a:r>
            <a:r>
              <a:rPr lang="ru-RU" dirty="0" err="1" smtClean="0"/>
              <a:t>росийского</a:t>
            </a:r>
            <a:r>
              <a:rPr lang="ru-RU" dirty="0" smtClean="0"/>
              <a:t> государства и общества, а также ее роль в формировании личности человека, его отношения к миру и людям, поведения в повседневной жизни.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3951760" cy="519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Модуль 2.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Основы исламской культуры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Georgia" pitchFamily="18" charset="0"/>
              </a:rPr>
              <a:t> </a:t>
            </a:r>
            <a:r>
              <a:rPr lang="ru-RU" dirty="0" smtClean="0"/>
              <a:t>Курс знакомит школьников с основами духовно-нравственной культуры ислама. Учащиеся узнают о жизни пророка </a:t>
            </a:r>
            <a:r>
              <a:rPr lang="ru-RU" dirty="0" err="1" smtClean="0"/>
              <a:t>Мухаммада</a:t>
            </a:r>
            <a:r>
              <a:rPr lang="ru-RU" dirty="0" smtClean="0"/>
              <a:t>, об истории появления, основах ислама и исламской этики, об обязанностях мусульман. Обращаясь к Корану и Сунне, авторы учебника подчёркивают значение этих книг как источников нравственности. Особое место в пособии уделено жизни мусульман в современной России.</a:t>
            </a:r>
          </a:p>
          <a:p>
            <a:endParaRPr lang="ru-RU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3683387" cy="484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Модуль 3.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Основы буддийской культуры: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Курс в доступной для учащихся 4-х классов форме знакомит с основами буддийской культуры: её основателем, буддийским учением, нравственными ценностями, священными книгами, ритуалами, святынями, праздниками, искусством.</a:t>
            </a:r>
          </a:p>
          <a:p>
            <a:endParaRPr lang="ru-RU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6440" y="1524001"/>
            <a:ext cx="3723160" cy="48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Модуль 4.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Основы иудейской культуры: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Курс знакомит с основами иудейской культуры и раскрывает её значение в формировании личности иудея и его поведении в повседневной жизни, а также её влияние на историю еврейского народа и мировые религии - христианство и ислам, показывает жизнь евреев в России.</a:t>
            </a:r>
          </a:p>
          <a:p>
            <a:endParaRPr lang="ru-RU" dirty="0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426" y="1600200"/>
            <a:ext cx="3284174" cy="4315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Модуль 5.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Основы мировых религиозных культур: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Курс знакомит с вопросами возникновения и истории важнейших религий мира, с их взаимоотношением с культурой и этикой, воздействием на искусство, ролью в жизни людей. </a:t>
            </a: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4591" y="1752600"/>
            <a:ext cx="3402609" cy="447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Модуль 6.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Основы светской этики: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Этика </a:t>
            </a:r>
            <a:r>
              <a:rPr lang="ru-RU" sz="1800" b="1" dirty="0" smtClean="0"/>
              <a:t>- греч. </a:t>
            </a:r>
            <a:r>
              <a:rPr lang="ru-RU" sz="1800" b="1" dirty="0" err="1" smtClean="0"/>
              <a:t>ethika</a:t>
            </a:r>
            <a:r>
              <a:rPr lang="ru-RU" sz="1800" b="1" dirty="0" smtClean="0"/>
              <a:t> - от </a:t>
            </a:r>
            <a:r>
              <a:rPr lang="ru-RU" sz="1800" b="1" dirty="0" err="1" smtClean="0"/>
              <a:t>ethos</a:t>
            </a:r>
            <a:r>
              <a:rPr lang="ru-RU" sz="1800" b="1" dirty="0" smtClean="0"/>
              <a:t> - обычай, нрав, характер),  философская дисциплина, изучающая мораль, нравственность. </a:t>
            </a:r>
          </a:p>
          <a:p>
            <a:r>
              <a:rPr lang="ru-RU" sz="1800" b="1" dirty="0" smtClean="0"/>
              <a:t>Центральной </a:t>
            </a:r>
            <a:r>
              <a:rPr lang="ru-RU" sz="1800" b="1" dirty="0" smtClean="0"/>
              <a:t>для этики продолжает оставаться проблема добра и зла</a:t>
            </a:r>
            <a:r>
              <a:rPr lang="ru-RU" sz="1800" b="1" dirty="0" smtClean="0"/>
              <a:t>.</a:t>
            </a:r>
            <a:endParaRPr lang="ru-RU" sz="1800" dirty="0" smtClean="0"/>
          </a:p>
          <a:p>
            <a:r>
              <a:rPr lang="ru-RU" sz="1800" i="1" dirty="0" smtClean="0"/>
              <a:t>Этикет </a:t>
            </a:r>
            <a:r>
              <a:rPr lang="ru-RU" sz="1800" dirty="0" smtClean="0"/>
              <a:t>-</a:t>
            </a:r>
            <a:r>
              <a:rPr lang="ru-RU" sz="1800" b="1" dirty="0" smtClean="0"/>
              <a:t> термин «этикет» (от </a:t>
            </a:r>
            <a:r>
              <a:rPr lang="ru-RU" sz="1800" b="1" dirty="0" err="1" smtClean="0"/>
              <a:t>французско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гоetiquette</a:t>
            </a:r>
            <a:r>
              <a:rPr lang="ru-RU" sz="1800" b="1" dirty="0" smtClean="0"/>
              <a:t>) </a:t>
            </a:r>
          </a:p>
          <a:p>
            <a:r>
              <a:rPr lang="ru-RU" sz="1800" b="1" dirty="0" smtClean="0"/>
              <a:t>означает форму, манеру поведения, правила учтивости и вежливости, принятые в том или ином обществе. </a:t>
            </a:r>
          </a:p>
          <a:p>
            <a:r>
              <a:rPr lang="ru-RU" sz="1800" b="1" dirty="0" smtClean="0"/>
              <a:t>Этикет — это сочетание формальных правил </a:t>
            </a:r>
            <a:r>
              <a:rPr lang="ru-RU" sz="1800" b="1" dirty="0" smtClean="0"/>
              <a:t>поведения </a:t>
            </a:r>
            <a:r>
              <a:rPr lang="ru-RU" sz="1800" b="1" dirty="0" smtClean="0"/>
              <a:t>в заранее определенных ситуациях</a:t>
            </a:r>
            <a:endParaRPr lang="ru-RU" sz="1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09883"/>
            <a:ext cx="3581400" cy="4706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Выбор за Вами,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  <a:t> родители!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00"/>
                </a:solidFill>
              </a:rPr>
            </a:br>
            <a:endParaRPr lang="ru-RU" b="1" dirty="0" smtClean="0"/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6400" y="1447800"/>
            <a:ext cx="6337300" cy="5300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0"/>
            <a:ext cx="6477000" cy="1371600"/>
          </a:xfrm>
        </p:spPr>
        <p:txBody>
          <a:bodyPr>
            <a:normAutofit/>
          </a:bodyPr>
          <a:lstStyle/>
          <a:p>
            <a:pPr indent="449263" algn="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Нормативные основы разработки предмета ОРКСЭ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920875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latin typeface="+mn-lt"/>
              </a:rPr>
              <a:t>Поручение Президента РФ </a:t>
            </a:r>
            <a:r>
              <a:rPr lang="ru-RU" sz="2800" b="1" dirty="0" smtClean="0">
                <a:latin typeface="+mn-lt"/>
              </a:rPr>
              <a:t> и </a:t>
            </a:r>
            <a:r>
              <a:rPr lang="ru-RU" sz="2800" b="1" dirty="0">
                <a:latin typeface="+mn-lt"/>
              </a:rPr>
              <a:t>Распоряжения </a:t>
            </a:r>
            <a:r>
              <a:rPr lang="ru-RU" sz="2800" b="1" dirty="0" smtClean="0">
                <a:latin typeface="+mn-lt"/>
              </a:rPr>
              <a:t>     Председателя </a:t>
            </a:r>
            <a:r>
              <a:rPr lang="ru-RU" sz="2800" b="1" dirty="0">
                <a:latin typeface="+mn-lt"/>
              </a:rPr>
              <a:t>Правительства </a:t>
            </a:r>
            <a:r>
              <a:rPr lang="ru-RU" sz="2800" b="1" dirty="0" smtClean="0">
                <a:latin typeface="+mn-lt"/>
              </a:rPr>
              <a:t>РФ</a:t>
            </a:r>
          </a:p>
          <a:p>
            <a:pPr indent="457200">
              <a:spcBef>
                <a:spcPts val="0"/>
              </a:spcBef>
              <a:defRPr/>
            </a:pPr>
            <a:endParaRPr lang="ru-RU" sz="2800" b="1" dirty="0" smtClean="0">
              <a:latin typeface="+mn-lt"/>
            </a:endParaRPr>
          </a:p>
          <a:p>
            <a:pPr indent="457200">
              <a:buFont typeface="Wingdings" pitchFamily="2" charset="2"/>
              <a:buChar char="Ø"/>
              <a:defRPr/>
            </a:pPr>
            <a:r>
              <a:rPr lang="ru-RU" sz="2800" b="1" dirty="0" smtClean="0"/>
              <a:t>Закон «Об образовании»</a:t>
            </a:r>
            <a:endParaRPr lang="ru-RU" sz="2800" b="1" dirty="0">
              <a:latin typeface="+mn-lt"/>
            </a:endParaRPr>
          </a:p>
          <a:p>
            <a:pPr indent="457200">
              <a:spcBef>
                <a:spcPts val="0"/>
              </a:spcBef>
              <a:defRPr/>
            </a:pPr>
            <a:endParaRPr lang="ru-RU" sz="2800" b="1" dirty="0">
              <a:latin typeface="+mn-lt"/>
            </a:endParaRPr>
          </a:p>
          <a:p>
            <a:pPr indent="4572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latin typeface="+mn-lt"/>
              </a:rPr>
              <a:t>ФГОС начального общего </a:t>
            </a:r>
            <a:r>
              <a:rPr lang="ru-RU" sz="2800" b="1" dirty="0" smtClean="0">
                <a:latin typeface="+mn-lt"/>
              </a:rPr>
              <a:t>образования</a:t>
            </a:r>
            <a:endParaRPr lang="ru-RU" sz="2800" b="1" dirty="0">
              <a:latin typeface="+mn-lt"/>
            </a:endParaRPr>
          </a:p>
          <a:p>
            <a:pPr indent="457200">
              <a:spcBef>
                <a:spcPts val="0"/>
              </a:spcBef>
              <a:defRPr/>
            </a:pPr>
            <a:endParaRPr lang="ru-RU" sz="2800" b="1" dirty="0">
              <a:latin typeface="+mn-lt"/>
            </a:endParaRPr>
          </a:p>
          <a:p>
            <a:pPr indent="457200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800" b="1" dirty="0">
                <a:latin typeface="+mn-lt"/>
              </a:rPr>
              <a:t>Примерные программы духовно-нравственного развития и воспитания обучающихся на ступенях начальной и основной </a:t>
            </a:r>
            <a:r>
              <a:rPr lang="ru-RU" sz="2800" b="1" dirty="0" smtClean="0">
                <a:latin typeface="+mn-lt"/>
              </a:rPr>
              <a:t>школ</a:t>
            </a:r>
            <a:endParaRPr lang="ru-RU" sz="2800" b="1" dirty="0">
              <a:latin typeface="+mn-lt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3352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sz="half" idx="2"/>
          </p:nvPr>
        </p:nvSpPr>
        <p:spPr>
          <a:xfrm>
            <a:off x="152400" y="1752600"/>
            <a:ext cx="8915400" cy="4643437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В соответствии с новыми ФГОС с 2012 года во всех субъектах РФ в процесс обучения вводится новая область знания: «Основы духовно-нравственной культуры народов России»</a:t>
            </a:r>
          </a:p>
        </p:txBody>
      </p:sp>
      <p:pic>
        <p:nvPicPr>
          <p:cNvPr id="2051" name="Содержимое 12" descr="новая школ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3757613"/>
            <a:ext cx="4487863" cy="3100387"/>
          </a:xfrm>
        </p:spPr>
      </p:pic>
      <p:pic>
        <p:nvPicPr>
          <p:cNvPr id="2052" name="Picture 3" descr="C:\Users\Asus\Desktop\стандар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"/>
            <a:ext cx="414337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85225" cy="4535487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  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формирование у младшего школьника</a:t>
            </a:r>
            <a:endParaRPr lang="ru-RU" sz="2800" b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/>
              <a:t>	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  <a:r>
              <a:rPr lang="ru-RU" sz="2800" dirty="0" smtClean="0"/>
              <a:t> </a:t>
            </a:r>
            <a:r>
              <a:rPr lang="ru-RU" sz="2800" b="1" dirty="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33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/>
              <a:t> 	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0" y="152400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r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Цель учебного курса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ОРКСЭ:</a:t>
            </a:r>
          </a:p>
          <a:p>
            <a:pPr algn="ctr"/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362201" y="119063"/>
            <a:ext cx="6637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449263" algn="r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Задачи учебного курса ОРКСЭ:</a:t>
            </a:r>
            <a:endParaRPr lang="ru-RU" sz="32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395288" y="1319213"/>
            <a:ext cx="83534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знакомство обучающихся с основами православной, мусульманской, буддийской, иудейской культур, основами мировых религиозных культур и светской этики;</a:t>
            </a:r>
          </a:p>
          <a:p>
            <a:pPr algn="just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развитие представлений младшего подростка о значении нравственных норм и ценностей для достойной жизни личности, семьи, общества;</a:t>
            </a:r>
          </a:p>
          <a:p>
            <a:pPr algn="just" eaLnBrk="0" hangingPunct="0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обобщение знаний, понятий и представлений о духовной культуре и морали, полученных обучающимися в начальной школе, и формирование у них ценностно-смысловых мировоззренческих основ, обеспечивающих целостное восприятие отечественной истории и культуры при изучении гуманитарных предметов на ступени основной школы;</a:t>
            </a:r>
          </a:p>
          <a:p>
            <a:pPr algn="just" eaLnBrk="0" hangingPunct="0"/>
            <a:endParaRPr lang="ru-RU" sz="19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развитие способностей младших школьников к общению в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полиэтнической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многоконфессиональной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среде на основе взаимного уважения и диалога во имя общественного мира и согласия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21063" y="188913"/>
            <a:ext cx="46941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r"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Курс  ОРКСЭ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: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52400" y="1828800"/>
            <a:ext cx="87630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носит культурологический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носит светский характер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zh-CN" sz="2000" b="1" dirty="0" smtClean="0"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применяется  </a:t>
            </a:r>
            <a:r>
              <a:rPr kumimoji="0" lang="ru-RU" altLang="zh-CN" sz="2000" b="1" i="0" u="none" strike="noStrike" cap="none" normalizeH="0" baseline="0" dirty="0" err="1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безотметочная</a:t>
            </a: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 методика  преподавания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sz="20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zh-CN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учитываются психологические особенности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zh-CN" sz="20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младшего подросткового возраста в преподавании курса</a:t>
            </a:r>
            <a:endParaRPr kumimoji="0" lang="ru-RU" altLang="zh-CN" sz="2800" b="1" i="0" u="none" strike="noStrike" cap="none" normalizeH="0" baseline="0" dirty="0" smtClean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827088" y="1341438"/>
            <a:ext cx="7416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just"/>
            <a:endParaRPr lang="ru-RU" sz="2800" dirty="0" smtClean="0">
              <a:ea typeface="Times New Roman" pitchFamily="18" charset="0"/>
              <a:cs typeface="Arial" pitchFamily="34" charset="0"/>
            </a:endParaRPr>
          </a:p>
          <a:p>
            <a:pPr indent="457200" algn="just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1.Основы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православной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2.Основы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исламской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3.Основы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буддийской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4.Основы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иудейской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культуры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5.Основы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мировых религиозных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культур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>
              <a:buFont typeface="Wingdings" pitchFamily="2" charset="2"/>
              <a:buChar char="Ø"/>
            </a:pPr>
            <a:endParaRPr lang="ru-RU" sz="2800" b="1" dirty="0">
              <a:ea typeface="Times New Roman" pitchFamily="18" charset="0"/>
              <a:cs typeface="Arial" pitchFamily="34" charset="0"/>
            </a:endParaRPr>
          </a:p>
          <a:p>
            <a:pPr indent="457200" algn="just" eaLnBrk="0" hangingPunct="0"/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6.Основы </a:t>
            </a:r>
            <a:r>
              <a:rPr lang="ru-RU" sz="2800" b="1" dirty="0">
                <a:ea typeface="Times New Roman" pitchFamily="18" charset="0"/>
                <a:cs typeface="Arial" pitchFamily="34" charset="0"/>
              </a:rPr>
              <a:t>светской </a:t>
            </a:r>
            <a:r>
              <a:rPr lang="ru-RU" sz="2800" b="1" dirty="0" smtClean="0">
                <a:ea typeface="Times New Roman" pitchFamily="18" charset="0"/>
                <a:cs typeface="Arial" pitchFamily="34" charset="0"/>
              </a:rPr>
              <a:t>этики</a:t>
            </a:r>
            <a:endParaRPr lang="ru-RU" sz="2800" b="1" dirty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4600" y="188913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Комплексный учебный курс </a:t>
            </a: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для общеобразовательных 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учреждений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534400" cy="1371600"/>
          </a:xfrm>
        </p:spPr>
        <p:txBody>
          <a:bodyPr anchor="b" anchorCtr="0">
            <a:noAutofit/>
          </a:bodyPr>
          <a:lstStyle/>
          <a:p>
            <a:pPr indent="449263" algn="r" eaLnBrk="1" hangingPunct="1">
              <a:defRPr/>
            </a:pP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Структура комплексного учебного курса</a:t>
            </a:r>
            <a:b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«Основы религиозных культур и светской этики»(34 часа)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86000"/>
            <a:ext cx="8229600" cy="38401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1.Духовные ценности и нравственные идеалы в жизни человека и общества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 час)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/>
              <a:t>2.Основы традиционных религий и светской этики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(16 часов)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/>
              <a:t>3.Традиционные религии и этика в России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(13 часов)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ru-RU" b="1" dirty="0" smtClean="0"/>
              <a:t> 4.Духовные традиции многонационального народа России </a:t>
            </a:r>
            <a:r>
              <a:rPr lang="ru-RU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(4 часа)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100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57200"/>
            <a:ext cx="3165767" cy="1190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800" y="1628775"/>
            <a:ext cx="17811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263" y="1628775"/>
            <a:ext cx="17541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6950" y="1665288"/>
            <a:ext cx="178117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6950" y="4316413"/>
            <a:ext cx="17367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7800" y="4316413"/>
            <a:ext cx="173672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3263" y="4318000"/>
            <a:ext cx="1735137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94513" y="1628775"/>
            <a:ext cx="15652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94513" y="4316413"/>
            <a:ext cx="1501775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-304799" y="404813"/>
            <a:ext cx="8991599" cy="89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9263" algn="ctr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Учебно-методический комплекс издательства «Просвещение»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579</Words>
  <PresentationFormat>Экран (4:3)</PresentationFormat>
  <Paragraphs>72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   Родительское собрание: Введение  комплексного учебного курса  «Основы религиозных культур  и светской этики»  </vt:lpstr>
      <vt:lpstr>Нормативные основы разработки предмета ОРКСЭ</vt:lpstr>
      <vt:lpstr>Слайд 3</vt:lpstr>
      <vt:lpstr>Слайд 4</vt:lpstr>
      <vt:lpstr>Слайд 5</vt:lpstr>
      <vt:lpstr>Слайд 6</vt:lpstr>
      <vt:lpstr>Слайд 7</vt:lpstr>
      <vt:lpstr>Структура комплексного учебного курса «Основы религиозных культур и светской этики»(34 часа)</vt:lpstr>
      <vt:lpstr>Слайд 9</vt:lpstr>
      <vt:lpstr>Модуль 1. Основы православной культуры:</vt:lpstr>
      <vt:lpstr>Модуль 2. Основы исламской культуры</vt:lpstr>
      <vt:lpstr>Модуль 3. Основы буддийской культуры:</vt:lpstr>
      <vt:lpstr>Модуль 4. Основы иудейской культуры:</vt:lpstr>
      <vt:lpstr>Модуль 5. Основы мировых религиозных культур:</vt:lpstr>
      <vt:lpstr>Модуль 6. Основы светской этики:</vt:lpstr>
      <vt:lpstr> Выбор за Вами,  родители!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Pedagog</cp:lastModifiedBy>
  <cp:revision>13</cp:revision>
  <dcterms:created xsi:type="dcterms:W3CDTF">2013-04-04T17:17:26Z</dcterms:created>
  <dcterms:modified xsi:type="dcterms:W3CDTF">2015-03-12T07:08:43Z</dcterms:modified>
</cp:coreProperties>
</file>